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Lst>
  <p:notesMasterIdLst>
    <p:notesMasterId r:id="rId13"/>
  </p:notesMasterIdLst>
  <p:sldIdLst>
    <p:sldId id="256" r:id="rId2"/>
    <p:sldId id="258" r:id="rId3"/>
    <p:sldId id="257" r:id="rId4"/>
    <p:sldId id="259" r:id="rId5"/>
    <p:sldId id="261" r:id="rId6"/>
    <p:sldId id="262" r:id="rId7"/>
    <p:sldId id="263" r:id="rId8"/>
    <p:sldId id="265" r:id="rId9"/>
    <p:sldId id="264" r:id="rId10"/>
    <p:sldId id="260"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1884" autoAdjust="0"/>
  </p:normalViewPr>
  <p:slideViewPr>
    <p:cSldViewPr snapToGrid="0">
      <p:cViewPr varScale="1">
        <p:scale>
          <a:sx n="73" d="100"/>
          <a:sy n="73" d="100"/>
        </p:scale>
        <p:origin x="107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C4CB04-A973-4E69-A8CD-FEF93D22DCBC}" type="datetimeFigureOut">
              <a:rPr lang="en-US" smtClean="0"/>
              <a:t>5/12/2015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F027897-E173-48D6-8684-017D6B3C7999}" type="slidenum">
              <a:rPr lang="en-US" smtClean="0"/>
              <a:t>‹#›</a:t>
            </a:fld>
            <a:endParaRPr lang="en-US"/>
          </a:p>
        </p:txBody>
      </p:sp>
    </p:spTree>
    <p:extLst>
      <p:ext uri="{BB962C8B-B14F-4D97-AF65-F5344CB8AC3E}">
        <p14:creationId xmlns:p14="http://schemas.microsoft.com/office/powerpoint/2010/main" val="17127998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Welcome to Twister II:</a:t>
            </a:r>
            <a:r>
              <a:rPr lang="en-US" baseline="0" dirty="0" smtClean="0"/>
              <a:t> A Bayesian Analysis.  Our goal was to model the frequency, intensity, and damage caused by tornadoes in the United States using 65 years of archival data.  Specifically, we set out to build a model that </a:t>
            </a:r>
            <a:r>
              <a:rPr lang="en-US" baseline="0" smtClean="0"/>
              <a:t>could separate geographical </a:t>
            </a:r>
            <a:r>
              <a:rPr lang="en-US" baseline="0" dirty="0" smtClean="0"/>
              <a:t>variations on a county and state level, and temporal variations on a year-by-year basis.</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1</a:t>
            </a:fld>
            <a:endParaRPr lang="en-US"/>
          </a:p>
        </p:txBody>
      </p:sp>
    </p:spTree>
    <p:extLst>
      <p:ext uri="{BB962C8B-B14F-4D97-AF65-F5344CB8AC3E}">
        <p14:creationId xmlns:p14="http://schemas.microsoft.com/office/powerpoint/2010/main" val="33387791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With 60,000 data points and N dimensions, we had a significant computational challenge in sampling from the posterior of our model.  We used the probabilistic programming language Stan to specify our model, and used its Hamiltonian No-U-Turn Monte Carlo Sampler to run 2000 iterations, which took several days.  Some parts of the computation we parallelized and ran on Harvard’s Odyssey cluster.</a:t>
            </a:r>
          </a:p>
          <a:p>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10</a:t>
            </a:fld>
            <a:endParaRPr lang="en-US"/>
          </a:p>
        </p:txBody>
      </p:sp>
    </p:spTree>
    <p:extLst>
      <p:ext uri="{BB962C8B-B14F-4D97-AF65-F5344CB8AC3E}">
        <p14:creationId xmlns:p14="http://schemas.microsoft.com/office/powerpoint/2010/main" val="11285167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By</a:t>
            </a:r>
            <a:r>
              <a:rPr lang="en-US" baseline="0" dirty="0" smtClean="0"/>
              <a:t> linking the number of expected tornadoes of a given intensity with the expected number of injuries for that intensity, emergency planners could use a model like this to anticipate where disaster preparedness and response systems are most needed.  Furthermore, because this is a hierarchical model that separates state-level effects from universal factors like population density, one could use this model to identify local weaknesses in tornado preparedness and recommend areas of improvement.</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11</a:t>
            </a:fld>
            <a:endParaRPr lang="en-US"/>
          </a:p>
        </p:txBody>
      </p:sp>
    </p:spTree>
    <p:extLst>
      <p:ext uri="{BB962C8B-B14F-4D97-AF65-F5344CB8AC3E}">
        <p14:creationId xmlns:p14="http://schemas.microsoft.com/office/powerpoint/2010/main" val="94259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problem of accurately predicting</a:t>
            </a:r>
            <a:r>
              <a:rPr lang="en-US" baseline="0" dirty="0" smtClean="0"/>
              <a:t> tornado rates is an important and difficult task.  </a:t>
            </a:r>
            <a:r>
              <a:rPr lang="en-US" dirty="0" smtClean="0"/>
              <a:t>Tornados</a:t>
            </a:r>
            <a:r>
              <a:rPr lang="en-US" baseline="0" dirty="0" smtClean="0"/>
              <a:t> can cause hundreds of deaths and billions of dollars in damage per year, and states and local governments must have accurate information to be able to appropriately allocate emergency response funding and establish building safety codes.  Only four years ago, a mile-wide tornado hit Joplin, MO, and killed 158 people, causing $3 billion in damage.  Events like these highlight the importance of having adequate preparations for tornadoes.</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2</a:t>
            </a:fld>
            <a:endParaRPr lang="en-US"/>
          </a:p>
        </p:txBody>
      </p:sp>
    </p:spTree>
    <p:extLst>
      <p:ext uri="{BB962C8B-B14F-4D97-AF65-F5344CB8AC3E}">
        <p14:creationId xmlns:p14="http://schemas.microsoft.com/office/powerpoint/2010/main" val="854681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a:t>
            </a:r>
            <a:r>
              <a:rPr lang="en-US" baseline="0" dirty="0" smtClean="0"/>
              <a:t> data came from two sources: a database of tornado tracks from the National Weather Service Storm Prediction Center, and a catalog of tornado warnings issued by the National Oceanic and Atmospheric Administration.  The former also included injuries and property damage caused by tornadoes.</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3</a:t>
            </a:fld>
            <a:endParaRPr lang="en-US"/>
          </a:p>
        </p:txBody>
      </p:sp>
    </p:spTree>
    <p:extLst>
      <p:ext uri="{BB962C8B-B14F-4D97-AF65-F5344CB8AC3E}">
        <p14:creationId xmlns:p14="http://schemas.microsoft.com/office/powerpoint/2010/main" val="37557133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exploited the natural grouping of our</a:t>
            </a:r>
            <a:r>
              <a:rPr lang="en-US" baseline="0" dirty="0" smtClean="0"/>
              <a:t> data to create a hierarchical Bayesian model in which the rate of tornadoes in a given county is a function of the particular state and year, plus a noise factor.  All of these factors are drawn from distributions with the </a:t>
            </a:r>
            <a:r>
              <a:rPr lang="en-US" baseline="0" dirty="0" err="1" smtClean="0"/>
              <a:t>hyperparameters</a:t>
            </a:r>
            <a:r>
              <a:rPr lang="en-US" baseline="0" dirty="0" smtClean="0"/>
              <a:t> shown here.  The occurrence of tornadoes is assumed to follow a Poisson distribution with the given rate.</a:t>
            </a:r>
          </a:p>
        </p:txBody>
      </p:sp>
      <p:sp>
        <p:nvSpPr>
          <p:cNvPr id="4" name="Slide Number Placeholder 3"/>
          <p:cNvSpPr>
            <a:spLocks noGrp="1"/>
          </p:cNvSpPr>
          <p:nvPr>
            <p:ph type="sldNum" sz="quarter" idx="10"/>
          </p:nvPr>
        </p:nvSpPr>
        <p:spPr/>
        <p:txBody>
          <a:bodyPr/>
          <a:lstStyle/>
          <a:p>
            <a:fld id="{3F027897-E173-48D6-8684-017D6B3C7999}" type="slidenum">
              <a:rPr lang="en-US" smtClean="0"/>
              <a:t>4</a:t>
            </a:fld>
            <a:endParaRPr lang="en-US"/>
          </a:p>
        </p:txBody>
      </p:sp>
    </p:spTree>
    <p:extLst>
      <p:ext uri="{BB962C8B-B14F-4D97-AF65-F5344CB8AC3E}">
        <p14:creationId xmlns:p14="http://schemas.microsoft.com/office/powerpoint/2010/main" val="23811148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are the results for</a:t>
            </a:r>
            <a:r>
              <a:rPr lang="en-US" baseline="0" dirty="0" smtClean="0"/>
              <a:t> our the mean posterior rate of weak tornadoes on a county level.  We see features we expect, like a high concentration of tornadoes in the middle of the country, an area known as “Tornado Alley”.</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5</a:t>
            </a:fld>
            <a:endParaRPr lang="en-US"/>
          </a:p>
        </p:txBody>
      </p:sp>
    </p:spTree>
    <p:extLst>
      <p:ext uri="{BB962C8B-B14F-4D97-AF65-F5344CB8AC3E}">
        <p14:creationId xmlns:p14="http://schemas.microsoft.com/office/powerpoint/2010/main" val="864735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are the same results, with the addition of medium and strong tornadoes.  Not surprisingly, the strongest tornadoes are clustered in tornado alley.  Other interesting patterns emerge, like Florida having a huge number of weak tornadoes, but virtually no strong tornadoes.  This is consistent with our knowledge of Florida’s frequent waterspouts that spawn from short-lived thunderstorms during the summer.</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6</a:t>
            </a:fld>
            <a:endParaRPr lang="en-US"/>
          </a:p>
        </p:txBody>
      </p:sp>
    </p:spTree>
    <p:extLst>
      <p:ext uri="{BB962C8B-B14F-4D97-AF65-F5344CB8AC3E}">
        <p14:creationId xmlns:p14="http://schemas.microsoft.com/office/powerpoint/2010/main" val="2702230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second part of our analysis focuses on</a:t>
            </a:r>
            <a:r>
              <a:rPr lang="en-US" baseline="0" dirty="0" smtClean="0"/>
              <a:t> modeling injuries caused by tornadoes.  Our hierarchical model is similar to the tornado frequency model, but includes factors like population density and a more general distribution for the number of injuries instead of a Poisson.</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7</a:t>
            </a:fld>
            <a:endParaRPr lang="en-US"/>
          </a:p>
        </p:txBody>
      </p:sp>
    </p:spTree>
    <p:extLst>
      <p:ext uri="{BB962C8B-B14F-4D97-AF65-F5344CB8AC3E}">
        <p14:creationId xmlns:p14="http://schemas.microsoft.com/office/powerpoint/2010/main" val="3695222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a:t>
            </a:r>
            <a:r>
              <a:rPr lang="en-US" baseline="0" dirty="0" smtClean="0"/>
              <a:t> we show the state-level results for the number of injuries caused by F3 tornadoes.  The larger number of injuries in some Southern states may be related to local factors like high concentrations of mobile homes, or poorer tornado warning systems.</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8</a:t>
            </a:fld>
            <a:endParaRPr lang="en-US"/>
          </a:p>
        </p:txBody>
      </p:sp>
    </p:spTree>
    <p:extLst>
      <p:ext uri="{BB962C8B-B14F-4D97-AF65-F5344CB8AC3E}">
        <p14:creationId xmlns:p14="http://schemas.microsoft.com/office/powerpoint/2010/main" val="4320872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we show the success of our model in</a:t>
            </a:r>
            <a:r>
              <a:rPr lang="en-US" baseline="0" dirty="0" smtClean="0"/>
              <a:t> explaining the number of injuries caused by a class of tornadoes.  After finding our best-fit state, year, population density, and noise parameters, we discard our particular noise measurement and choose a new noise based on the best-fit noise </a:t>
            </a:r>
            <a:r>
              <a:rPr lang="en-US" baseline="0" dirty="0" err="1" smtClean="0"/>
              <a:t>hyperparameter</a:t>
            </a:r>
            <a:r>
              <a:rPr lang="en-US" baseline="0" dirty="0" smtClean="0"/>
              <a:t>.  We repeat this to build the histogram shown here, and we find that it peaks exactly at the correct number of injuries.  This, along with other checks, gives us confidence that our noise model is working as intended.</a:t>
            </a:r>
            <a:endParaRPr lang="en-US" dirty="0"/>
          </a:p>
        </p:txBody>
      </p:sp>
      <p:sp>
        <p:nvSpPr>
          <p:cNvPr id="4" name="Slide Number Placeholder 3"/>
          <p:cNvSpPr>
            <a:spLocks noGrp="1"/>
          </p:cNvSpPr>
          <p:nvPr>
            <p:ph type="sldNum" sz="quarter" idx="10"/>
          </p:nvPr>
        </p:nvSpPr>
        <p:spPr/>
        <p:txBody>
          <a:bodyPr/>
          <a:lstStyle/>
          <a:p>
            <a:fld id="{3F027897-E173-48D6-8684-017D6B3C7999}" type="slidenum">
              <a:rPr lang="en-US" smtClean="0"/>
              <a:t>9</a:t>
            </a:fld>
            <a:endParaRPr lang="en-US"/>
          </a:p>
        </p:txBody>
      </p:sp>
    </p:spTree>
    <p:extLst>
      <p:ext uri="{BB962C8B-B14F-4D97-AF65-F5344CB8AC3E}">
        <p14:creationId xmlns:p14="http://schemas.microsoft.com/office/powerpoint/2010/main" val="3959326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4530"/>
            <a:ext cx="9144000" cy="2387600"/>
          </a:xfrm>
        </p:spPr>
        <p:txBody>
          <a:bodyPr anchor="b">
            <a:normAutofit/>
          </a:bodyPr>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normAutofit/>
          </a:bodyPr>
          <a:lstStyle>
            <a:lvl1pPr marL="0" indent="0" algn="ctr">
              <a:buNone/>
              <a:defRPr sz="2400">
                <a:solidFill>
                  <a:schemeClr val="tx1">
                    <a:lumMod val="75000"/>
                    <a:lumOff val="25000"/>
                  </a:schemeClr>
                </a:solidFill>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194CB97-6B3C-4DB1-989D-10FEBB5AC3FB}" type="datetimeFigureOut">
              <a:rPr lang="en-US" smtClean="0"/>
              <a:t>5/12/2015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3084876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94CB97-6B3C-4DB1-989D-10FEBB5AC3FB}" type="datetimeFigureOut">
              <a:rPr lang="en-US" smtClean="0"/>
              <a:t>5/12/2015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1744868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0362"/>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0362"/>
            <a:ext cx="7734300" cy="5811837"/>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94CB97-6B3C-4DB1-989D-10FEBB5AC3FB}" type="datetimeFigureOut">
              <a:rPr lang="en-US" smtClean="0"/>
              <a:t>5/12/2015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1209148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194CB97-6B3C-4DB1-989D-10FEBB5AC3FB}" type="datetimeFigureOut">
              <a:rPr lang="en-US" smtClean="0"/>
              <a:t>5/12/2015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39649395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12423"/>
            <a:ext cx="10515600" cy="2851208"/>
          </a:xfrm>
        </p:spPr>
        <p:txBody>
          <a:bodyPr anchor="b">
            <a:normAutofit/>
          </a:bodyPr>
          <a:lstStyle>
            <a:lvl1pPr>
              <a:defRPr sz="6000" b="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52633"/>
            <a:ext cx="10515600" cy="1500187"/>
          </a:xfrm>
        </p:spPr>
        <p:txBody>
          <a:bodyPr anchor="t">
            <a:normAutofit/>
          </a:bodyPr>
          <a:lstStyle>
            <a:lvl1pPr marL="0" indent="0">
              <a:buNone/>
              <a:defRPr sz="24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194CB97-6B3C-4DB1-989D-10FEBB5AC3FB}" type="datetimeFigureOut">
              <a:rPr lang="en-US" smtClean="0"/>
              <a:t>5/12/2015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27170151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45127"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8800"/>
            <a:ext cx="5181600" cy="435133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194CB97-6B3C-4DB1-989D-10FEBB5AC3FB}" type="datetimeFigureOut">
              <a:rPr lang="en-US" smtClean="0"/>
              <a:t>5/12/2015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2866360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45127" y="1681850"/>
            <a:ext cx="5156200" cy="825699"/>
          </a:xfrm>
        </p:spPr>
        <p:txBody>
          <a:bodyPr anchor="b">
            <a:normAutofit/>
          </a:bodyP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45127" y="2507550"/>
            <a:ext cx="5156200"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851"/>
            <a:ext cx="5181601" cy="825698"/>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7550"/>
            <a:ext cx="5181601" cy="36805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194CB97-6B3C-4DB1-989D-10FEBB5AC3FB}" type="datetimeFigureOut">
              <a:rPr lang="en-US" smtClean="0"/>
              <a:t>5/12/2015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9931A74-7C4C-4E0A-BCB2-485F0D56729F}" type="slidenum">
              <a:rPr lang="en-US" smtClean="0"/>
              <a:t>‹#›</a:t>
            </a:fld>
            <a:endParaRPr lang="en-US"/>
          </a:p>
        </p:txBody>
      </p:sp>
      <p:sp>
        <p:nvSpPr>
          <p:cNvPr id="10" name="Title 9"/>
          <p:cNvSpPr>
            <a:spLocks noGrp="1"/>
          </p:cNvSpPr>
          <p:nvPr>
            <p:ph type="title"/>
          </p:nvPr>
        </p:nvSpPr>
        <p:spPr/>
        <p:txBody>
          <a:bodyPr/>
          <a:lstStyle/>
          <a:p>
            <a:r>
              <a:rPr lang="en-US" smtClean="0"/>
              <a:t>Click to edit Master title style</a:t>
            </a:r>
            <a:endParaRPr lang="en-US" dirty="0"/>
          </a:p>
        </p:txBody>
      </p:sp>
    </p:spTree>
    <p:extLst>
      <p:ext uri="{BB962C8B-B14F-4D97-AF65-F5344CB8AC3E}">
        <p14:creationId xmlns:p14="http://schemas.microsoft.com/office/powerpoint/2010/main" val="8189959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194CB97-6B3C-4DB1-989D-10FEBB5AC3FB}" type="datetimeFigureOut">
              <a:rPr lang="en-US" smtClean="0"/>
              <a:t>5/12/2015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9931A74-7C4C-4E0A-BCB2-485F0D56729F}" type="slidenum">
              <a:rPr lang="en-US" smtClean="0"/>
              <a:t>‹#›</a:t>
            </a:fld>
            <a:endParaRPr lang="en-US"/>
          </a:p>
        </p:txBody>
      </p:sp>
      <p:sp>
        <p:nvSpPr>
          <p:cNvPr id="6" name="Title 5"/>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31828599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94CB97-6B3C-4DB1-989D-10FEBB5AC3FB}" type="datetimeFigureOut">
              <a:rPr lang="en-US" smtClean="0"/>
              <a:t>5/12/2015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41043533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197"/>
          </a:xfrm>
        </p:spPr>
        <p:txBody>
          <a:bodyPr anchor="b">
            <a:normAutofit/>
          </a:bodyPr>
          <a:lstStyle>
            <a:lvl1pPr>
              <a:defRPr sz="3200" b="0"/>
            </a:lvl1pPr>
          </a:lstStyle>
          <a:p>
            <a:r>
              <a:rPr lang="en-US" smtClean="0"/>
              <a:t>Click to edit Master title style</a:t>
            </a:r>
            <a:endParaRPr lang="en-US" dirty="0"/>
          </a:p>
        </p:txBody>
      </p:sp>
      <p:sp>
        <p:nvSpPr>
          <p:cNvPr id="3" name="Content Placeholder 2"/>
          <p:cNvSpPr>
            <a:spLocks noGrp="1"/>
          </p:cNvSpPr>
          <p:nvPr>
            <p:ph idx="1"/>
          </p:nvPr>
        </p:nvSpPr>
        <p:spPr>
          <a:xfrm>
            <a:off x="5181600" y="990600"/>
            <a:ext cx="6172200" cy="4876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41248" y="2057399"/>
            <a:ext cx="3931920" cy="3810001"/>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94CB97-6B3C-4DB1-989D-10FEBB5AC3FB}" type="datetimeFigureOut">
              <a:rPr lang="en-US" smtClean="0"/>
              <a:t>5/12/2015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6609779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41248" y="457200"/>
            <a:ext cx="3931920" cy="1600200"/>
          </a:xfrm>
        </p:spPr>
        <p:txBody>
          <a:bodyPr anchor="b">
            <a:normAutofit/>
          </a:bodyPr>
          <a:lstStyle>
            <a:lvl1pPr>
              <a:defRPr sz="3200" b="0"/>
            </a:lvl1pPr>
          </a:lstStyle>
          <a:p>
            <a:r>
              <a:rPr lang="en-US" smtClean="0"/>
              <a:t>Click to edit Master title style</a:t>
            </a:r>
            <a:endParaRPr lang="en-US" dirty="0"/>
          </a:p>
        </p:txBody>
      </p:sp>
      <p:sp>
        <p:nvSpPr>
          <p:cNvPr id="3" name="Picture Placeholder 2"/>
          <p:cNvSpPr>
            <a:spLocks noGrp="1"/>
          </p:cNvSpPr>
          <p:nvPr>
            <p:ph type="pic" idx="1"/>
          </p:nvPr>
        </p:nvSpPr>
        <p:spPr>
          <a:xfrm>
            <a:off x="5181600" y="990600"/>
            <a:ext cx="6172200" cy="4876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41248" y="2057400"/>
            <a:ext cx="3931920" cy="3810000"/>
          </a:xfrm>
        </p:spPr>
        <p:txBody>
          <a:bodyPr>
            <a:normAutofit/>
          </a:bodyPr>
          <a:lstStyle>
            <a:lvl1pPr marL="0" indent="0">
              <a:lnSpc>
                <a:spcPct val="90000"/>
              </a:lnSpc>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194CB97-6B3C-4DB1-989D-10FEBB5AC3FB}" type="datetimeFigureOut">
              <a:rPr lang="en-US" smtClean="0"/>
              <a:t>5/12/2015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9931A74-7C4C-4E0A-BCB2-485F0D56729F}" type="slidenum">
              <a:rPr lang="en-US" smtClean="0"/>
              <a:t>‹#›</a:t>
            </a:fld>
            <a:endParaRPr lang="en-US"/>
          </a:p>
        </p:txBody>
      </p:sp>
    </p:spTree>
    <p:extLst>
      <p:ext uri="{BB962C8B-B14F-4D97-AF65-F5344CB8AC3E}">
        <p14:creationId xmlns:p14="http://schemas.microsoft.com/office/powerpoint/2010/main" val="1877318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5127" y="365760"/>
            <a:ext cx="10515600" cy="132556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45127" y="1828800"/>
            <a:ext cx="10515600" cy="4351337"/>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100">
                <a:solidFill>
                  <a:schemeClr val="tx1">
                    <a:lumMod val="65000"/>
                    <a:lumOff val="35000"/>
                  </a:schemeClr>
                </a:solidFill>
              </a:defRPr>
            </a:lvl1pPr>
          </a:lstStyle>
          <a:p>
            <a:fld id="{B194CB97-6B3C-4DB1-989D-10FEBB5AC3FB}" type="datetimeFigureOut">
              <a:rPr lang="en-US" smtClean="0"/>
              <a:t>5/12/2015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100">
                <a:solidFill>
                  <a:schemeClr val="tx1">
                    <a:lumMod val="65000"/>
                    <a:lumOff val="35000"/>
                  </a:schemeClr>
                </a:solidFill>
              </a:defRPr>
            </a:lvl1pPr>
          </a:lstStyle>
          <a:p>
            <a:endParaRPr lang="en-US"/>
          </a:p>
        </p:txBody>
      </p:sp>
      <p:sp>
        <p:nvSpPr>
          <p:cNvPr id="6" name="Slide Number Placeholder 5"/>
          <p:cNvSpPr>
            <a:spLocks noGrp="1"/>
          </p:cNvSpPr>
          <p:nvPr>
            <p:ph type="sldNum" sz="quarter" idx="4"/>
          </p:nvPr>
        </p:nvSpPr>
        <p:spPr>
          <a:xfrm>
            <a:off x="8617527" y="6356350"/>
            <a:ext cx="2743200" cy="365125"/>
          </a:xfrm>
          <a:prstGeom prst="rect">
            <a:avLst/>
          </a:prstGeom>
        </p:spPr>
        <p:txBody>
          <a:bodyPr vert="horz" lIns="91440" tIns="45720" rIns="91440" bIns="45720" rtlCol="0" anchor="ctr"/>
          <a:lstStyle>
            <a:lvl1pPr algn="r">
              <a:defRPr sz="1100">
                <a:solidFill>
                  <a:schemeClr val="tx1">
                    <a:tint val="75000"/>
                  </a:schemeClr>
                </a:solidFill>
              </a:defRPr>
            </a:lvl1pPr>
          </a:lstStyle>
          <a:p>
            <a:fld id="{29931A74-7C4C-4E0A-BCB2-485F0D56729F}" type="slidenum">
              <a:rPr lang="en-US" smtClean="0"/>
              <a:t>‹#›</a:t>
            </a:fld>
            <a:endParaRPr lang="en-US"/>
          </a:p>
        </p:txBody>
      </p:sp>
    </p:spTree>
    <p:extLst>
      <p:ext uri="{BB962C8B-B14F-4D97-AF65-F5344CB8AC3E}">
        <p14:creationId xmlns:p14="http://schemas.microsoft.com/office/powerpoint/2010/main" val="2805260424"/>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Wingdings 2" pitchFamily="18" charset="2"/>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Wingdings 2" pitchFamily="18" charset="2"/>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Wingdings 2" pitchFamily="18" charset="2"/>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Wingdings 2" pitchFamily="18" charset="2"/>
        <a:buChar char=""/>
        <a:defRPr sz="1800" kern="1200">
          <a:solidFill>
            <a:schemeClr val="tx1"/>
          </a:solidFill>
          <a:latin typeface="+mn-lt"/>
          <a:ea typeface="+mn-ea"/>
          <a:cs typeface="+mn-cs"/>
        </a:defRPr>
      </a:lvl5pPr>
      <a:lvl6pPr marL="25146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6pPr>
      <a:lvl7pPr marL="29718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7pPr>
      <a:lvl8pPr marL="34290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8pPr>
      <a:lvl9pPr marL="3886200" indent="-228600" algn="l" defTabSz="914400" rtl="0" eaLnBrk="1" latinLnBrk="0" hangingPunct="1">
        <a:spcBef>
          <a:spcPct val="20000"/>
        </a:spcBef>
        <a:buFont typeface="Wingdings 2" pitchFamily="18" charset="2"/>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blogs.agu.org/geospace/files/2012/12/F5_tornado_Elie_Manitoba_2007.jpg"/>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0" y="1"/>
            <a:ext cx="9077864" cy="681305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fontmeme.com/newcreate.php?text=Twister%20II&amp;name=Twister_Font.ttf&amp;size=100&amp;style_color=FFFFFF"/>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657236" y="475292"/>
            <a:ext cx="7789782" cy="184087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fontmeme.com/newcreate.php?text=A%20Bayesian%20Analysis&amp;name=Twister_Font.ttf&amp;size=100&amp;style_color=FFFFFF"/>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95575" y="2046779"/>
            <a:ext cx="6800850" cy="95250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p:cNvSpPr txBox="1"/>
          <p:nvPr/>
        </p:nvSpPr>
        <p:spPr>
          <a:xfrm>
            <a:off x="1682151" y="6098905"/>
            <a:ext cx="5020573" cy="646331"/>
          </a:xfrm>
          <a:prstGeom prst="rect">
            <a:avLst/>
          </a:prstGeom>
          <a:noFill/>
        </p:spPr>
        <p:txBody>
          <a:bodyPr wrap="square" rtlCol="0">
            <a:spAutoFit/>
          </a:bodyPr>
          <a:lstStyle/>
          <a:p>
            <a:r>
              <a:rPr lang="en-US" dirty="0" smtClean="0">
                <a:solidFill>
                  <a:schemeClr val="bg1"/>
                </a:solidFill>
              </a:rPr>
              <a:t>Image: an F5 tornado in Manitoba in 2007.</a:t>
            </a:r>
          </a:p>
          <a:p>
            <a:r>
              <a:rPr lang="en-US" dirty="0" smtClean="0">
                <a:solidFill>
                  <a:schemeClr val="bg1"/>
                </a:solidFill>
              </a:rPr>
              <a:t>Credit: Justin Hobson, Wikimedia Commons</a:t>
            </a:r>
            <a:endParaRPr lang="en-US" dirty="0">
              <a:solidFill>
                <a:schemeClr val="bg1"/>
              </a:solidFill>
            </a:endParaRPr>
          </a:p>
        </p:txBody>
      </p:sp>
      <p:sp>
        <p:nvSpPr>
          <p:cNvPr id="7" name="TextBox 6"/>
          <p:cNvSpPr txBox="1"/>
          <p:nvPr/>
        </p:nvSpPr>
        <p:spPr>
          <a:xfrm>
            <a:off x="3321522" y="3066177"/>
            <a:ext cx="5548955" cy="646331"/>
          </a:xfrm>
          <a:prstGeom prst="rect">
            <a:avLst/>
          </a:prstGeom>
          <a:noFill/>
        </p:spPr>
        <p:txBody>
          <a:bodyPr wrap="none" rtlCol="0">
            <a:spAutoFit/>
          </a:bodyPr>
          <a:lstStyle/>
          <a:p>
            <a:pPr algn="ctr"/>
            <a:r>
              <a:rPr lang="en-US" dirty="0" smtClean="0">
                <a:solidFill>
                  <a:schemeClr val="bg1"/>
                </a:solidFill>
              </a:rPr>
              <a:t>May 12, 2015</a:t>
            </a:r>
            <a:endParaRPr lang="en-US" dirty="0">
              <a:solidFill>
                <a:schemeClr val="bg1"/>
              </a:solidFill>
            </a:endParaRPr>
          </a:p>
          <a:p>
            <a:pPr algn="ctr"/>
            <a:r>
              <a:rPr lang="en-US" dirty="0" smtClean="0">
                <a:solidFill>
                  <a:schemeClr val="bg1"/>
                </a:solidFill>
              </a:rPr>
              <a:t>By: Lehman Garrison, Stephen Portillo, and George Miller</a:t>
            </a:r>
            <a:endParaRPr lang="en-US" dirty="0">
              <a:solidFill>
                <a:schemeClr val="bg1"/>
              </a:solidFill>
            </a:endParaRPr>
          </a:p>
        </p:txBody>
      </p:sp>
    </p:spTree>
    <p:extLst>
      <p:ext uri="{BB962C8B-B14F-4D97-AF65-F5344CB8AC3E}">
        <p14:creationId xmlns:p14="http://schemas.microsoft.com/office/powerpoint/2010/main" val="858781866"/>
      </p:ext>
    </p:extLst>
  </p:cSld>
  <p:clrMapOvr>
    <a:masterClrMapping/>
  </p:clrMapOvr>
  <mc:AlternateContent xmlns:mc="http://schemas.openxmlformats.org/markup-compatibility/2006">
    <mc:Choice xmlns:p14="http://schemas.microsoft.com/office/powerpoint/2010/main" Requires="p14">
      <p:transition spd="slow" p14:dur="2000" advTm="10550"/>
    </mc:Choice>
    <mc:Fallback>
      <p:transition spd="slow" advTm="10550"/>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2136337"/>
            <a:ext cx="2629666" cy="262966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4"/>
          <a:stretch>
            <a:fillRect/>
          </a:stretch>
        </p:blipFill>
        <p:spPr>
          <a:xfrm>
            <a:off x="2524617" y="578889"/>
            <a:ext cx="9286875" cy="5553075"/>
          </a:xfrm>
          <a:prstGeom prst="rect">
            <a:avLst/>
          </a:prstGeom>
        </p:spPr>
      </p:pic>
      <p:cxnSp>
        <p:nvCxnSpPr>
          <p:cNvPr id="6" name="Straight Connector 5"/>
          <p:cNvCxnSpPr/>
          <p:nvPr/>
        </p:nvCxnSpPr>
        <p:spPr>
          <a:xfrm flipH="1">
            <a:off x="4813738" y="762409"/>
            <a:ext cx="1" cy="5659412"/>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4374354" y="6420675"/>
            <a:ext cx="1109599" cy="461665"/>
          </a:xfrm>
          <a:prstGeom prst="rect">
            <a:avLst/>
          </a:prstGeom>
          <a:noFill/>
        </p:spPr>
        <p:txBody>
          <a:bodyPr wrap="none" rtlCol="0">
            <a:spAutoFit/>
          </a:bodyPr>
          <a:lstStyle/>
          <a:p>
            <a:r>
              <a:rPr lang="en-US" sz="2400" dirty="0" smtClean="0">
                <a:solidFill>
                  <a:srgbClr val="FF0000"/>
                </a:solidFill>
              </a:rPr>
              <a:t>Burn-in</a:t>
            </a:r>
            <a:endParaRPr lang="en-US" sz="2400" dirty="0">
              <a:solidFill>
                <a:srgbClr val="FF0000"/>
              </a:solidFill>
            </a:endParaRPr>
          </a:p>
        </p:txBody>
      </p:sp>
      <p:cxnSp>
        <p:nvCxnSpPr>
          <p:cNvPr id="11" name="Straight Connector 10"/>
          <p:cNvCxnSpPr/>
          <p:nvPr/>
        </p:nvCxnSpPr>
        <p:spPr>
          <a:xfrm flipH="1">
            <a:off x="9559159" y="761263"/>
            <a:ext cx="1" cy="5659412"/>
          </a:xfrm>
          <a:prstGeom prst="line">
            <a:avLst/>
          </a:prstGeom>
          <a:ln w="38100">
            <a:solidFill>
              <a:srgbClr val="FF0000"/>
            </a:solidFill>
            <a:prstDash val="dash"/>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9119775" y="6419529"/>
            <a:ext cx="1109599" cy="461665"/>
          </a:xfrm>
          <a:prstGeom prst="rect">
            <a:avLst/>
          </a:prstGeom>
          <a:noFill/>
        </p:spPr>
        <p:txBody>
          <a:bodyPr wrap="none" rtlCol="0">
            <a:spAutoFit/>
          </a:bodyPr>
          <a:lstStyle/>
          <a:p>
            <a:r>
              <a:rPr lang="en-US" sz="2400" dirty="0" smtClean="0">
                <a:solidFill>
                  <a:srgbClr val="FF0000"/>
                </a:solidFill>
              </a:rPr>
              <a:t>Burn-in</a:t>
            </a:r>
            <a:endParaRPr lang="en-US" sz="2400" dirty="0">
              <a:solidFill>
                <a:srgbClr val="FF0000"/>
              </a:solidFill>
            </a:endParaRPr>
          </a:p>
        </p:txBody>
      </p:sp>
    </p:spTree>
    <p:extLst>
      <p:ext uri="{BB962C8B-B14F-4D97-AF65-F5344CB8AC3E}">
        <p14:creationId xmlns:p14="http://schemas.microsoft.com/office/powerpoint/2010/main" val="1526442"/>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4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678561" y="-1"/>
            <a:ext cx="6812281" cy="34997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15"/>
          <p:cNvSpPr txBox="1">
            <a:spLocks noChangeArrowheads="1"/>
          </p:cNvSpPr>
          <p:nvPr/>
        </p:nvSpPr>
        <p:spPr bwMode="auto">
          <a:xfrm>
            <a:off x="8235224" y="2520805"/>
            <a:ext cx="1133644" cy="646331"/>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smtClean="0">
                <a:latin typeface="Arial" panose="020B0604020202020204" pitchFamily="34" charset="0"/>
                <a:cs typeface="Arial" panose="020B0604020202020204" pitchFamily="34" charset="0"/>
              </a:rPr>
              <a:t>F2-3</a:t>
            </a:r>
            <a:endParaRPr lang="en-US" altLang="en-US" sz="3600" b="1" dirty="0">
              <a:latin typeface="Arial" panose="020B0604020202020204" pitchFamily="34" charset="0"/>
              <a:cs typeface="Arial" panose="020B0604020202020204" pitchFamily="34" charset="0"/>
            </a:endParaRPr>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78560" y="3309937"/>
            <a:ext cx="6812282" cy="3548063"/>
          </a:xfrm>
          <a:prstGeom prst="rect">
            <a:avLst/>
          </a:prstGeom>
          <a:solidFill>
            <a:schemeClr val="bg1"/>
          </a:solidFill>
        </p:spPr>
      </p:pic>
      <p:sp>
        <p:nvSpPr>
          <p:cNvPr id="6" name="TextBox 15"/>
          <p:cNvSpPr txBox="1">
            <a:spLocks noChangeArrowheads="1"/>
          </p:cNvSpPr>
          <p:nvPr/>
        </p:nvSpPr>
        <p:spPr bwMode="auto">
          <a:xfrm>
            <a:off x="482793" y="4760802"/>
            <a:ext cx="1826141"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en-US"/>
            </a:defPPr>
            <a:lvl1pPr>
              <a:defRPr sz="3600" b="1">
                <a:solidFill>
                  <a:schemeClr val="bg1"/>
                </a:solidFill>
                <a:latin typeface="Arial" panose="020B0604020202020204" pitchFamily="34" charset="0"/>
                <a:ea typeface="MS PGothic" panose="020B0600070205080204" pitchFamily="34" charset="-128"/>
                <a:cs typeface="Arial" panose="020B0604020202020204" pitchFamily="34" charset="0"/>
              </a:defRPr>
            </a:lvl1pPr>
            <a:lvl2pPr marL="742950" indent="-285750">
              <a:defRPr sz="6900">
                <a:latin typeface="Calibri" panose="020F0502020204030204" pitchFamily="34" charset="0"/>
                <a:ea typeface="MS PGothic" panose="020B0600070205080204" pitchFamily="34" charset="-128"/>
              </a:defRPr>
            </a:lvl2pPr>
            <a:lvl3pPr marL="1143000" indent="-228600">
              <a:defRPr sz="6900">
                <a:latin typeface="Calibri" panose="020F0502020204030204" pitchFamily="34" charset="0"/>
                <a:ea typeface="MS PGothic" panose="020B0600070205080204" pitchFamily="34" charset="-128"/>
              </a:defRPr>
            </a:lvl3pPr>
            <a:lvl4pPr marL="1600200" indent="-228600">
              <a:defRPr sz="6900">
                <a:latin typeface="Calibri" panose="020F0502020204030204" pitchFamily="34" charset="0"/>
                <a:ea typeface="MS PGothic" panose="020B0600070205080204" pitchFamily="34" charset="-128"/>
              </a:defRPr>
            </a:lvl4pPr>
            <a:lvl5pPr marL="2057400" indent="-228600">
              <a:defRPr sz="6900">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9pPr>
          </a:lstStyle>
          <a:p>
            <a:r>
              <a:rPr lang="en-US" altLang="en-US" dirty="0" smtClean="0"/>
              <a:t>Injuries</a:t>
            </a:r>
            <a:endParaRPr lang="en-US" altLang="en-US" dirty="0"/>
          </a:p>
        </p:txBody>
      </p:sp>
      <p:sp>
        <p:nvSpPr>
          <p:cNvPr id="7" name="TextBox 15"/>
          <p:cNvSpPr txBox="1">
            <a:spLocks noChangeArrowheads="1"/>
          </p:cNvSpPr>
          <p:nvPr/>
        </p:nvSpPr>
        <p:spPr bwMode="auto">
          <a:xfrm>
            <a:off x="140840" y="1103541"/>
            <a:ext cx="2510046"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en-US"/>
            </a:defPPr>
            <a:lvl1pPr>
              <a:defRPr sz="3600" b="1">
                <a:solidFill>
                  <a:schemeClr val="bg1"/>
                </a:solidFill>
                <a:latin typeface="Arial" panose="020B0604020202020204" pitchFamily="34" charset="0"/>
                <a:ea typeface="MS PGothic" panose="020B0600070205080204" pitchFamily="34" charset="-128"/>
                <a:cs typeface="Arial" panose="020B0604020202020204" pitchFamily="34" charset="0"/>
              </a:defRPr>
            </a:lvl1pPr>
            <a:lvl2pPr marL="742950" indent="-285750">
              <a:defRPr sz="6900">
                <a:latin typeface="Calibri" panose="020F0502020204030204" pitchFamily="34" charset="0"/>
                <a:ea typeface="MS PGothic" panose="020B0600070205080204" pitchFamily="34" charset="-128"/>
              </a:defRPr>
            </a:lvl2pPr>
            <a:lvl3pPr marL="1143000" indent="-228600">
              <a:defRPr sz="6900">
                <a:latin typeface="Calibri" panose="020F0502020204030204" pitchFamily="34" charset="0"/>
                <a:ea typeface="MS PGothic" panose="020B0600070205080204" pitchFamily="34" charset="-128"/>
              </a:defRPr>
            </a:lvl3pPr>
            <a:lvl4pPr marL="1600200" indent="-228600">
              <a:defRPr sz="6900">
                <a:latin typeface="Calibri" panose="020F0502020204030204" pitchFamily="34" charset="0"/>
                <a:ea typeface="MS PGothic" panose="020B0600070205080204" pitchFamily="34" charset="-128"/>
              </a:defRPr>
            </a:lvl4pPr>
            <a:lvl5pPr marL="2057400" indent="-228600">
              <a:defRPr sz="6900">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9pPr>
          </a:lstStyle>
          <a:p>
            <a:r>
              <a:rPr lang="en-US" altLang="en-US" dirty="0" smtClean="0"/>
              <a:t>Tornadoes</a:t>
            </a:r>
            <a:endParaRPr lang="en-US" altLang="en-US" dirty="0"/>
          </a:p>
        </p:txBody>
      </p:sp>
    </p:spTree>
    <p:extLst>
      <p:ext uri="{BB962C8B-B14F-4D97-AF65-F5344CB8AC3E}">
        <p14:creationId xmlns:p14="http://schemas.microsoft.com/office/powerpoint/2010/main" val="38981296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Infographic: A chart of tornado deaths since 187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47042" y="-9462"/>
            <a:ext cx="8092313" cy="6867912"/>
          </a:xfrm>
          <a:prstGeom prst="rect">
            <a:avLst/>
          </a:prstGeom>
          <a:noFill/>
          <a:extLst>
            <a:ext uri="{909E8E84-426E-40DD-AFC4-6F175D3DCCD1}">
              <a14:hiddenFill xmlns:a14="http://schemas.microsoft.com/office/drawing/2010/main">
                <a:solidFill>
                  <a:srgbClr val="FFFFFF"/>
                </a:solidFill>
              </a14:hiddenFill>
            </a:ext>
          </a:extLst>
        </p:spPr>
      </p:pic>
      <p:sp>
        <p:nvSpPr>
          <p:cNvPr id="4" name="Right Arrow 3"/>
          <p:cNvSpPr/>
          <p:nvPr/>
        </p:nvSpPr>
        <p:spPr>
          <a:xfrm rot="17407029" flipH="1">
            <a:off x="9338911" y="2813282"/>
            <a:ext cx="1230619" cy="6858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9998450" y="1316736"/>
            <a:ext cx="2569464" cy="1200329"/>
          </a:xfrm>
          <a:prstGeom prst="rect">
            <a:avLst/>
          </a:prstGeom>
          <a:noFill/>
        </p:spPr>
        <p:txBody>
          <a:bodyPr wrap="square" rtlCol="0">
            <a:spAutoFit/>
          </a:bodyPr>
          <a:lstStyle/>
          <a:p>
            <a:r>
              <a:rPr lang="en-US" sz="3600" dirty="0" smtClean="0">
                <a:solidFill>
                  <a:schemeClr val="bg1"/>
                </a:solidFill>
              </a:rPr>
              <a:t>$27 Billion in damage</a:t>
            </a:r>
            <a:endParaRPr lang="en-US" sz="3600" dirty="0">
              <a:solidFill>
                <a:schemeClr val="bg1"/>
              </a:solidFill>
            </a:endParaRPr>
          </a:p>
        </p:txBody>
      </p:sp>
    </p:spTree>
    <p:extLst>
      <p:ext uri="{BB962C8B-B14F-4D97-AF65-F5344CB8AC3E}">
        <p14:creationId xmlns:p14="http://schemas.microsoft.com/office/powerpoint/2010/main" val="183872406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6" name="Picture 4" descr="https://wattsupwiththat.files.wordpress.com/2012/05/tornadotracks_56_years.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64008"/>
            <a:ext cx="12192000" cy="66066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445218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1599493" y="237784"/>
            <a:ext cx="9035055" cy="6340390"/>
          </a:xfrm>
          <a:prstGeom prst="rect">
            <a:avLst/>
          </a:prstGeom>
          <a:solidFill>
            <a:schemeClr val="bg1"/>
          </a:solidFill>
        </p:spPr>
      </p:pic>
    </p:spTree>
    <p:extLst>
      <p:ext uri="{BB962C8B-B14F-4D97-AF65-F5344CB8AC3E}">
        <p14:creationId xmlns:p14="http://schemas.microsoft.com/office/powerpoint/2010/main" val="273385782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4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55074" y="504231"/>
            <a:ext cx="11111408" cy="57389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15"/>
          <p:cNvSpPr txBox="1">
            <a:spLocks noChangeArrowheads="1"/>
          </p:cNvSpPr>
          <p:nvPr/>
        </p:nvSpPr>
        <p:spPr bwMode="auto">
          <a:xfrm>
            <a:off x="9811776" y="4801550"/>
            <a:ext cx="1133475" cy="647700"/>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a:latin typeface="Arial" panose="020B0604020202020204" pitchFamily="34" charset="0"/>
                <a:cs typeface="Arial" panose="020B0604020202020204" pitchFamily="34" charset="0"/>
              </a:rPr>
              <a:t>F0-1</a:t>
            </a:r>
          </a:p>
        </p:txBody>
      </p:sp>
    </p:spTree>
    <p:extLst>
      <p:ext uri="{BB962C8B-B14F-4D97-AF65-F5344CB8AC3E}">
        <p14:creationId xmlns:p14="http://schemas.microsoft.com/office/powerpoint/2010/main" val="4229722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43"/>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671370" y="17494"/>
            <a:ext cx="4392055" cy="22684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 name="Picture 44"/>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671369" y="2230691"/>
            <a:ext cx="4392055" cy="22563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5"/>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3671368" y="4433474"/>
            <a:ext cx="4392055" cy="22667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15"/>
          <p:cNvSpPr txBox="1">
            <a:spLocks noChangeArrowheads="1"/>
          </p:cNvSpPr>
          <p:nvPr/>
        </p:nvSpPr>
        <p:spPr bwMode="auto">
          <a:xfrm>
            <a:off x="8554738" y="828551"/>
            <a:ext cx="1133644"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defPPr>
              <a:defRPr lang="en-US"/>
            </a:defPPr>
            <a:lvl1pPr>
              <a:defRPr sz="3600" b="1">
                <a:solidFill>
                  <a:schemeClr val="bg1"/>
                </a:solidFill>
                <a:latin typeface="Arial" panose="020B0604020202020204" pitchFamily="34" charset="0"/>
                <a:ea typeface="MS PGothic" panose="020B0600070205080204" pitchFamily="34" charset="-128"/>
                <a:cs typeface="Arial" panose="020B0604020202020204" pitchFamily="34" charset="0"/>
              </a:defRPr>
            </a:lvl1pPr>
            <a:lvl2pPr marL="742950" indent="-285750">
              <a:defRPr sz="6900">
                <a:latin typeface="Calibri" panose="020F0502020204030204" pitchFamily="34" charset="0"/>
                <a:ea typeface="MS PGothic" panose="020B0600070205080204" pitchFamily="34" charset="-128"/>
              </a:defRPr>
            </a:lvl2pPr>
            <a:lvl3pPr marL="1143000" indent="-228600">
              <a:defRPr sz="6900">
                <a:latin typeface="Calibri" panose="020F0502020204030204" pitchFamily="34" charset="0"/>
                <a:ea typeface="MS PGothic" panose="020B0600070205080204" pitchFamily="34" charset="-128"/>
              </a:defRPr>
            </a:lvl3pPr>
            <a:lvl4pPr marL="1600200" indent="-228600">
              <a:defRPr sz="6900">
                <a:latin typeface="Calibri" panose="020F0502020204030204" pitchFamily="34" charset="0"/>
                <a:ea typeface="MS PGothic" panose="020B0600070205080204" pitchFamily="34" charset="-128"/>
              </a:defRPr>
            </a:lvl4pPr>
            <a:lvl5pPr marL="2057400" indent="-228600">
              <a:defRPr sz="6900">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latin typeface="Calibri" panose="020F0502020204030204" pitchFamily="34" charset="0"/>
                <a:ea typeface="MS PGothic" panose="020B0600070205080204" pitchFamily="34" charset="-128"/>
              </a:defRPr>
            </a:lvl9pPr>
          </a:lstStyle>
          <a:p>
            <a:r>
              <a:rPr lang="en-US" altLang="en-US" dirty="0"/>
              <a:t>F0-1</a:t>
            </a:r>
          </a:p>
        </p:txBody>
      </p:sp>
      <p:sp>
        <p:nvSpPr>
          <p:cNvPr id="7" name="TextBox 51"/>
          <p:cNvSpPr txBox="1">
            <a:spLocks noChangeArrowheads="1"/>
          </p:cNvSpPr>
          <p:nvPr/>
        </p:nvSpPr>
        <p:spPr bwMode="auto">
          <a:xfrm>
            <a:off x="8554738" y="3129250"/>
            <a:ext cx="1133644"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a:solidFill>
                  <a:schemeClr val="bg1"/>
                </a:solidFill>
                <a:latin typeface="Arial" panose="020B0604020202020204" pitchFamily="34" charset="0"/>
                <a:cs typeface="Arial" panose="020B0604020202020204" pitchFamily="34" charset="0"/>
              </a:rPr>
              <a:t>F2-3</a:t>
            </a:r>
          </a:p>
        </p:txBody>
      </p:sp>
      <p:sp>
        <p:nvSpPr>
          <p:cNvPr id="8" name="TextBox 52"/>
          <p:cNvSpPr txBox="1">
            <a:spLocks noChangeArrowheads="1"/>
          </p:cNvSpPr>
          <p:nvPr/>
        </p:nvSpPr>
        <p:spPr bwMode="auto">
          <a:xfrm>
            <a:off x="8554738" y="5243704"/>
            <a:ext cx="1133644"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a:solidFill>
                  <a:schemeClr val="bg1"/>
                </a:solidFill>
                <a:latin typeface="Arial" panose="020B0604020202020204" pitchFamily="34" charset="0"/>
                <a:cs typeface="Arial" panose="020B0604020202020204" pitchFamily="34" charset="0"/>
              </a:rPr>
              <a:t>F4-5</a:t>
            </a:r>
          </a:p>
        </p:txBody>
      </p:sp>
    </p:spTree>
    <p:extLst>
      <p:ext uri="{BB962C8B-B14F-4D97-AF65-F5344CB8AC3E}">
        <p14:creationId xmlns:p14="http://schemas.microsoft.com/office/powerpoint/2010/main" val="51803019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86303" y="212936"/>
            <a:ext cx="9143644" cy="6381501"/>
          </a:xfrm>
          <a:prstGeom prst="rect">
            <a:avLst/>
          </a:prstGeom>
          <a:solidFill>
            <a:schemeClr val="bg1"/>
          </a:solidFill>
          <a:ln>
            <a:noFill/>
          </a:ln>
        </p:spPr>
      </p:pic>
    </p:spTree>
    <p:extLst>
      <p:ext uri="{BB962C8B-B14F-4D97-AF65-F5344CB8AC3E}">
        <p14:creationId xmlns:p14="http://schemas.microsoft.com/office/powerpoint/2010/main" val="3556928390"/>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77648"/>
            <a:ext cx="12240769" cy="6375400"/>
          </a:xfrm>
          <a:prstGeom prst="rect">
            <a:avLst/>
          </a:prstGeom>
          <a:solidFill>
            <a:schemeClr val="bg1"/>
          </a:solidFill>
        </p:spPr>
      </p:pic>
      <p:sp>
        <p:nvSpPr>
          <p:cNvPr id="3" name="TextBox 15"/>
          <p:cNvSpPr txBox="1">
            <a:spLocks noChangeArrowheads="1"/>
          </p:cNvSpPr>
          <p:nvPr/>
        </p:nvSpPr>
        <p:spPr bwMode="auto">
          <a:xfrm>
            <a:off x="730838" y="5306046"/>
            <a:ext cx="723275" cy="646331"/>
          </a:xfrm>
          <a:prstGeom prst="rect">
            <a:avLst/>
          </a:prstGeom>
          <a:noFill/>
          <a:ln w="25400">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smtClean="0">
                <a:latin typeface="Arial" panose="020B0604020202020204" pitchFamily="34" charset="0"/>
                <a:cs typeface="Arial" panose="020B0604020202020204" pitchFamily="34" charset="0"/>
              </a:rPr>
              <a:t>F3</a:t>
            </a:r>
            <a:endParaRPr lang="en-US" altLang="en-US" sz="36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6318337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stretch>
            <a:fillRect/>
          </a:stretch>
        </p:blipFill>
        <p:spPr>
          <a:xfrm>
            <a:off x="1383311" y="299252"/>
            <a:ext cx="9256002" cy="6257825"/>
          </a:xfrm>
          <a:prstGeom prst="rect">
            <a:avLst/>
          </a:prstGeom>
        </p:spPr>
      </p:pic>
      <p:sp>
        <p:nvSpPr>
          <p:cNvPr id="3" name="TextBox 51"/>
          <p:cNvSpPr txBox="1">
            <a:spLocks noChangeArrowheads="1"/>
          </p:cNvSpPr>
          <p:nvPr/>
        </p:nvSpPr>
        <p:spPr bwMode="auto">
          <a:xfrm>
            <a:off x="293607" y="299252"/>
            <a:ext cx="723275" cy="646331"/>
          </a:xfrm>
          <a:prstGeom prst="rect">
            <a:avLst/>
          </a:prstGeom>
          <a:noFill/>
          <a:ln w="25400">
            <a:solidFill>
              <a:schemeClr val="bg1"/>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defRPr sz="6900">
                <a:solidFill>
                  <a:schemeClr val="tx1"/>
                </a:solidFill>
                <a:latin typeface="Calibri" panose="020F0502020204030204" pitchFamily="34" charset="0"/>
                <a:ea typeface="MS PGothic" panose="020B0600070205080204" pitchFamily="34" charset="-128"/>
              </a:defRPr>
            </a:lvl1pPr>
            <a:lvl2pPr marL="742950" indent="-285750">
              <a:defRPr sz="6900">
                <a:solidFill>
                  <a:schemeClr val="tx1"/>
                </a:solidFill>
                <a:latin typeface="Calibri" panose="020F0502020204030204" pitchFamily="34" charset="0"/>
                <a:ea typeface="MS PGothic" panose="020B0600070205080204" pitchFamily="34" charset="-128"/>
              </a:defRPr>
            </a:lvl2pPr>
            <a:lvl3pPr marL="1143000" indent="-228600">
              <a:defRPr sz="6900">
                <a:solidFill>
                  <a:schemeClr val="tx1"/>
                </a:solidFill>
                <a:latin typeface="Calibri" panose="020F0502020204030204" pitchFamily="34" charset="0"/>
                <a:ea typeface="MS PGothic" panose="020B0600070205080204" pitchFamily="34" charset="-128"/>
              </a:defRPr>
            </a:lvl3pPr>
            <a:lvl4pPr marL="1600200" indent="-228600">
              <a:defRPr sz="6900">
                <a:solidFill>
                  <a:schemeClr val="tx1"/>
                </a:solidFill>
                <a:latin typeface="Calibri" panose="020F0502020204030204" pitchFamily="34" charset="0"/>
                <a:ea typeface="MS PGothic" panose="020B0600070205080204" pitchFamily="34" charset="-128"/>
              </a:defRPr>
            </a:lvl4pPr>
            <a:lvl5pPr marL="2057400" indent="-228600">
              <a:defRPr sz="6900">
                <a:solidFill>
                  <a:schemeClr val="tx1"/>
                </a:solidFill>
                <a:latin typeface="Calibri" panose="020F0502020204030204" pitchFamily="34" charset="0"/>
                <a:ea typeface="MS PGothic" panose="020B0600070205080204" pitchFamily="34" charset="-128"/>
              </a:defRPr>
            </a:lvl5pPr>
            <a:lvl6pPr marL="25146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6pPr>
            <a:lvl7pPr marL="29718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7pPr>
            <a:lvl8pPr marL="34290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8pPr>
            <a:lvl9pPr marL="3886200" indent="-228600" defTabSz="1736725" eaLnBrk="0" fontAlgn="base" hangingPunct="0">
              <a:spcBef>
                <a:spcPct val="0"/>
              </a:spcBef>
              <a:spcAft>
                <a:spcPct val="0"/>
              </a:spcAft>
              <a:defRPr sz="6900">
                <a:solidFill>
                  <a:schemeClr val="tx1"/>
                </a:solidFill>
                <a:latin typeface="Calibri" panose="020F0502020204030204" pitchFamily="34" charset="0"/>
                <a:ea typeface="MS PGothic" panose="020B0600070205080204" pitchFamily="34" charset="-128"/>
              </a:defRPr>
            </a:lvl9pPr>
          </a:lstStyle>
          <a:p>
            <a:r>
              <a:rPr lang="en-US" altLang="en-US" sz="3600" b="1" dirty="0" smtClean="0">
                <a:solidFill>
                  <a:schemeClr val="bg1"/>
                </a:solidFill>
                <a:latin typeface="Arial" panose="020B0604020202020204" pitchFamily="34" charset="0"/>
                <a:cs typeface="Arial" panose="020B0604020202020204" pitchFamily="34" charset="0"/>
              </a:rPr>
              <a:t>F3</a:t>
            </a:r>
            <a:endParaRPr lang="en-US" altLang="en-US" sz="3600" b="1"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16536023"/>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theme/theme1.xml><?xml version="1.0" encoding="utf-8"?>
<a:theme xmlns:a="http://schemas.openxmlformats.org/drawingml/2006/main" name="HDOfficeLightV0">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347</TotalTime>
  <Words>777</Words>
  <Application>Microsoft Office PowerPoint</Application>
  <PresentationFormat>Widescreen</PresentationFormat>
  <Paragraphs>38</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MS PGothic</vt:lpstr>
      <vt:lpstr>Arial</vt:lpstr>
      <vt:lpstr>Calibri</vt:lpstr>
      <vt:lpstr>Calibri Light</vt:lpstr>
      <vt:lpstr>Wingdings 2</vt:lpstr>
      <vt:lpstr>HDOfficeLightV0</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Owner</dc:creator>
  <cp:lastModifiedBy>Owner</cp:lastModifiedBy>
  <cp:revision>68</cp:revision>
  <dcterms:created xsi:type="dcterms:W3CDTF">2015-05-12T15:13:21Z</dcterms:created>
  <dcterms:modified xsi:type="dcterms:W3CDTF">2015-05-12T21:01:17Z</dcterms:modified>
</cp:coreProperties>
</file>

<file path=docProps/thumbnail.jpeg>
</file>